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2"/>
  </p:notesMasterIdLst>
  <p:handoutMasterIdLst>
    <p:handoutMasterId r:id="rId13"/>
  </p:handoutMasterIdLst>
  <p:sldIdLst>
    <p:sldId id="261" r:id="rId2"/>
    <p:sldId id="286" r:id="rId3"/>
    <p:sldId id="285" r:id="rId4"/>
    <p:sldId id="287" r:id="rId5"/>
    <p:sldId id="288" r:id="rId6"/>
    <p:sldId id="278" r:id="rId7"/>
    <p:sldId id="289" r:id="rId8"/>
    <p:sldId id="279" r:id="rId9"/>
    <p:sldId id="283" r:id="rId10"/>
    <p:sldId id="27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39" autoAdjust="0"/>
    <p:restoredTop sz="95588" autoAdjust="0"/>
  </p:normalViewPr>
  <p:slideViewPr>
    <p:cSldViewPr snapToGrid="0" showGuides="1">
      <p:cViewPr varScale="1">
        <p:scale>
          <a:sx n="157" d="100"/>
          <a:sy n="157" d="100"/>
        </p:scale>
        <p:origin x="168" y="1152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12/09/2022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12/09/2022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12/09/2022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12/09/2022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12/09/2022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12/09/2022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12/09/2022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12/09/2022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12/09/2022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12/09/2022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12/09/2022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12/09/2022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12/09/2022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12/09/2022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12/09/2022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12/09/2022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12/09/2022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12/09/2022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12/09/2022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12/09/2022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12/09/2022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12/09/2022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12.09.2022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Håndkøring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2022/09/12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12/09/2022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12/09/2022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778283" cy="4675187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I denne video hørte du om:</a:t>
            </a:r>
          </a:p>
          <a:p>
            <a:r>
              <a:rPr lang="da-DK" dirty="0" err="1"/>
              <a:t>Håndkøring</a:t>
            </a:r>
            <a:r>
              <a:rPr lang="da-DK" dirty="0"/>
              <a:t> (</a:t>
            </a:r>
            <a:r>
              <a:rPr lang="da-DK" dirty="0" err="1"/>
              <a:t>tracing</a:t>
            </a:r>
            <a:r>
              <a:rPr lang="da-DK" dirty="0"/>
              <a:t>) af</a:t>
            </a:r>
          </a:p>
          <a:p>
            <a:pPr lvl="1"/>
            <a:r>
              <a:rPr lang="da-DK" dirty="0"/>
              <a:t>et simpelt program</a:t>
            </a:r>
          </a:p>
          <a:p>
            <a:pPr lvl="1"/>
            <a:r>
              <a:rPr lang="da-DK" dirty="0"/>
              <a:t>en funktion</a:t>
            </a:r>
          </a:p>
          <a:p>
            <a:pPr lvl="1"/>
            <a:r>
              <a:rPr lang="da-DK" dirty="0"/>
              <a:t>en </a:t>
            </a:r>
            <a:r>
              <a:rPr lang="da-DK" dirty="0" err="1"/>
              <a:t>while</a:t>
            </a:r>
            <a:r>
              <a:rPr lang="da-DK" dirty="0"/>
              <a:t>-løkke med </a:t>
            </a:r>
            <a:r>
              <a:rPr lang="da-DK" dirty="0" err="1"/>
              <a:t>mutérbar</a:t>
            </a:r>
            <a:r>
              <a:rPr lang="da-DK" dirty="0"/>
              <a:t> værdi</a:t>
            </a:r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FFF3E-BFB7-574D-9DAE-E9E2F7644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12/09/2022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B560E-6A31-3640-86B9-35E412FBF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0CF8CE7-F690-7E44-83AC-2F2B991F2815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/>
              <a:t>Dokumentation - simpel</a:t>
            </a:r>
            <a:endParaRPr lang="da-DK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94F659-852E-404A-9C71-BB02043CB1E9}"/>
              </a:ext>
            </a:extLst>
          </p:cNvPr>
          <p:cNvSpPr txBox="1">
            <a:spLocks/>
          </p:cNvSpPr>
          <p:nvPr/>
        </p:nvSpPr>
        <p:spPr>
          <a:xfrm>
            <a:off x="1629033" y="2686947"/>
            <a:ext cx="10235307" cy="1089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Write a simple greeting to someone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greetings (name : string) : string = "Hello " + name // name is without space in front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(* This function needs to be tested! *)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5E8FC393-C121-3E4B-B3B7-B114A6BCE179}"/>
              </a:ext>
            </a:extLst>
          </p:cNvPr>
          <p:cNvSpPr/>
          <p:nvPr/>
        </p:nvSpPr>
        <p:spPr>
          <a:xfrm rot="15244818" flipH="1">
            <a:off x="1885809" y="2106633"/>
            <a:ext cx="885203" cy="964338"/>
          </a:xfrm>
          <a:prstGeom prst="arc">
            <a:avLst>
              <a:gd name="adj1" fmla="val 10252127"/>
              <a:gd name="adj2" fmla="val 15298613"/>
            </a:avLst>
          </a:prstGeom>
          <a:ln w="38100"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F3468A-7726-1D4A-BD6D-DFD01B919CDA}"/>
              </a:ext>
            </a:extLst>
          </p:cNvPr>
          <p:cNvSpPr txBox="1"/>
          <p:nvPr/>
        </p:nvSpPr>
        <p:spPr>
          <a:xfrm>
            <a:off x="2235885" y="2004153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 = 2 + 1 </a:t>
            </a:r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linjekommentar</a:t>
            </a:r>
            <a:endParaRPr lang="en-GB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26E984-8BA6-4A41-8568-3DC2894848F2}"/>
              </a:ext>
            </a:extLst>
          </p:cNvPr>
          <p:cNvSpPr txBox="1"/>
          <p:nvPr/>
        </p:nvSpPr>
        <p:spPr>
          <a:xfrm>
            <a:off x="4321975" y="4248184"/>
            <a:ext cx="596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Almindelig</a:t>
            </a:r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kommentarer</a:t>
            </a:r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udenfor</a:t>
            </a:r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dokumentationsstandarden</a:t>
            </a:r>
            <a:endParaRPr lang="en-GB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F7850173-7DB0-5C48-A76E-29702493B938}"/>
              </a:ext>
            </a:extLst>
          </p:cNvPr>
          <p:cNvSpPr/>
          <p:nvPr/>
        </p:nvSpPr>
        <p:spPr>
          <a:xfrm rot="3733784" flipH="1">
            <a:off x="7201776" y="3464256"/>
            <a:ext cx="1402643" cy="1134574"/>
          </a:xfrm>
          <a:prstGeom prst="arc">
            <a:avLst>
              <a:gd name="adj1" fmla="val 301984"/>
              <a:gd name="adj2" fmla="val 4560923"/>
            </a:avLst>
          </a:prstGeom>
          <a:ln w="38100"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4B0D468-9F38-1042-9677-F12BC29A0D70}"/>
              </a:ext>
            </a:extLst>
          </p:cNvPr>
          <p:cNvSpPr/>
          <p:nvPr/>
        </p:nvSpPr>
        <p:spPr>
          <a:xfrm rot="3733784" flipH="1">
            <a:off x="4402904" y="3802546"/>
            <a:ext cx="1421384" cy="1040862"/>
          </a:xfrm>
          <a:prstGeom prst="arc">
            <a:avLst>
              <a:gd name="adj1" fmla="val 15434568"/>
              <a:gd name="adj2" fmla="val 18314442"/>
            </a:avLst>
          </a:prstGeom>
          <a:ln w="38100"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1031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349A71C-A666-7B6C-4048-2C107F01113C}"/>
              </a:ext>
            </a:extLst>
          </p:cNvPr>
          <p:cNvSpPr txBox="1"/>
          <p:nvPr/>
        </p:nvSpPr>
        <p:spPr>
          <a:xfrm>
            <a:off x="204013" y="719586"/>
            <a:ext cx="6455613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DK" dirty="0"/>
              <a:t>Note omhvad skal funktionen gøre</a:t>
            </a:r>
            <a:br>
              <a:rPr lang="en-DK" dirty="0"/>
            </a:br>
            <a:r>
              <a:rPr lang="en-DK" dirty="0"/>
              <a:t>/// Given parameters a, b, and c, solve for x</a:t>
            </a:r>
            <a:br>
              <a:rPr lang="en-DK" dirty="0"/>
            </a:br>
            <a:r>
              <a:rPr lang="en-DK" dirty="0"/>
              <a:t>/// when a*x*x + b*x + c = 0</a:t>
            </a:r>
            <a:br>
              <a:rPr lang="en-DK" dirty="0"/>
            </a:br>
            <a:endParaRPr lang="en-DK" dirty="0"/>
          </a:p>
          <a:p>
            <a:pPr marL="342900" indent="-342900">
              <a:buFont typeface="+mj-lt"/>
              <a:buAutoNum type="arabicPeriod"/>
            </a:pPr>
            <a:r>
              <a:rPr lang="en-DK" dirty="0"/>
              <a:t>Find på et navn</a:t>
            </a:r>
            <a:br>
              <a:rPr lang="en-DK" dirty="0"/>
            </a:br>
            <a:r>
              <a:rPr lang="en-DK" dirty="0"/>
              <a:t>solve</a:t>
            </a:r>
            <a:br>
              <a:rPr lang="en-DK" dirty="0"/>
            </a:br>
            <a:endParaRPr lang="en-DK" dirty="0"/>
          </a:p>
          <a:p>
            <a:pPr marL="342900" indent="-342900">
              <a:buFont typeface="+mj-lt"/>
              <a:buAutoNum type="arabicPeriod"/>
            </a:pPr>
            <a:r>
              <a:rPr lang="en-DK" dirty="0"/>
              <a:t>Skriv et eksempel på dens brug</a:t>
            </a:r>
            <a:br>
              <a:rPr lang="en-DK" dirty="0"/>
            </a:br>
            <a:r>
              <a:rPr lang="en-GB" dirty="0"/>
              <a:t>let a = 1.0</a:t>
            </a:r>
            <a:br>
              <a:rPr lang="en-GB" dirty="0"/>
            </a:br>
            <a:r>
              <a:rPr lang="en-GB" dirty="0"/>
              <a:t>let b = 0.1</a:t>
            </a:r>
            <a:br>
              <a:rPr lang="en-GB" dirty="0"/>
            </a:br>
            <a:r>
              <a:rPr lang="en-GB" dirty="0"/>
              <a:t>let c = -1.0</a:t>
            </a:r>
            <a:br>
              <a:rPr lang="en-GB" dirty="0"/>
            </a:br>
            <a:r>
              <a:rPr lang="en-GB" dirty="0"/>
              <a:t>let x = solve a b c</a:t>
            </a:r>
            <a:br>
              <a:rPr lang="en-GB" dirty="0"/>
            </a:br>
            <a:r>
              <a:rPr lang="en-GB" dirty="0" err="1"/>
              <a:t>printfn</a:t>
            </a:r>
            <a:r>
              <a:rPr lang="en-GB" dirty="0"/>
              <a:t> "0 = %Ax^2 + %</a:t>
            </a:r>
            <a:r>
              <a:rPr lang="en-GB" dirty="0" err="1"/>
              <a:t>Ax</a:t>
            </a:r>
            <a:r>
              <a:rPr lang="en-GB" dirty="0"/>
              <a:t> + %A =&gt; x = %A" a b c x</a:t>
            </a:r>
            <a:br>
              <a:rPr lang="en-GB" dirty="0"/>
            </a:b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DK" dirty="0"/>
              <a:t>Beslut typen</a:t>
            </a:r>
            <a:br>
              <a:rPr lang="en-DK" dirty="0"/>
            </a:br>
            <a:r>
              <a:rPr lang="en-GB" dirty="0"/>
              <a:t>let solve (a: float) (b: float) (c: float) : float*float </a:t>
            </a:r>
            <a:r>
              <a:rPr lang="en-DK" dirty="0"/>
              <a:t>= (-3.4, 2.1)</a:t>
            </a:r>
            <a:br>
              <a:rPr lang="en-DK" dirty="0"/>
            </a:br>
            <a:endParaRPr lang="en-DK" dirty="0"/>
          </a:p>
          <a:p>
            <a:pPr marL="342900" indent="-342900">
              <a:buFont typeface="+mj-lt"/>
              <a:buAutoNum type="arabicPeriod"/>
            </a:pPr>
            <a:r>
              <a:rPr lang="en-DK" dirty="0"/>
              <a:t>Lav en implementation</a:t>
            </a:r>
            <a:br>
              <a:rPr lang="en-DK" dirty="0"/>
            </a:br>
            <a:r>
              <a:rPr lang="en-GB" dirty="0"/>
              <a:t>let solve (a: float) (b: float) (c: float) : float*float =</a:t>
            </a:r>
            <a:br>
              <a:rPr lang="en-GB" dirty="0"/>
            </a:br>
            <a:r>
              <a:rPr lang="en-GB" dirty="0"/>
              <a:t>  let </a:t>
            </a:r>
            <a:r>
              <a:rPr lang="en-GB" dirty="0" err="1"/>
              <a:t>sqrtd</a:t>
            </a:r>
            <a:r>
              <a:rPr lang="en-GB" dirty="0"/>
              <a:t> = sqrt (b ** 2.0 - 4.0 * a * c)</a:t>
            </a:r>
            <a:br>
              <a:rPr lang="en-GB" dirty="0"/>
            </a:br>
            <a:r>
              <a:rPr lang="en-GB" dirty="0"/>
              <a:t>  ((-b - </a:t>
            </a:r>
            <a:r>
              <a:rPr lang="en-GB" dirty="0" err="1"/>
              <a:t>sqrtd</a:t>
            </a:r>
            <a:r>
              <a:rPr lang="en-GB" dirty="0"/>
              <a:t>) / (2.0 * a), (-b + </a:t>
            </a:r>
            <a:r>
              <a:rPr lang="en-GB" dirty="0" err="1"/>
              <a:t>sqrtd</a:t>
            </a:r>
            <a:r>
              <a:rPr lang="en-GB" dirty="0"/>
              <a:t>) / (2.0 * a))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C0190A-49E8-F241-835E-546459A9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12/09/2022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8B109-05A0-2A45-AADA-BF063291B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F3125E3-9AC3-524E-B7EB-49051BE98A00}"/>
              </a:ext>
            </a:extLst>
          </p:cNvPr>
          <p:cNvSpPr txBox="1">
            <a:spLocks/>
          </p:cNvSpPr>
          <p:nvPr/>
        </p:nvSpPr>
        <p:spPr>
          <a:xfrm>
            <a:off x="220999" y="299885"/>
            <a:ext cx="10515600" cy="5033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Løs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andengradsligning</a:t>
            </a:r>
            <a:r>
              <a:rPr lang="en-GB" dirty="0"/>
              <a:t> (</a:t>
            </a:r>
            <a:r>
              <a:rPr lang="en-GB" dirty="0" err="1"/>
              <a:t>i</a:t>
            </a:r>
            <a:r>
              <a:rPr lang="en-GB" dirty="0"/>
              <a:t> 8 trin)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C670C380-FC75-DE48-948A-3197F327AD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64871" y="1237998"/>
                <a:ext cx="5228064" cy="2145330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361950" indent="-3619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lang="da-DK" sz="2400" kern="1200" spc="6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marR="0" indent="-358775" algn="l" defTabSz="914400" rtl="0" eaLnBrk="1" fontAlgn="auto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 lang="da-DK" sz="2000" kern="1200" spc="6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3150" indent="-35401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da-DK" sz="1800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19138" indent="35401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da-DK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19138" indent="35401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da-DK" sz="1800" kern="1200" spc="6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719138" indent="35401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da-DK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719138" indent="35401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da-DK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19138" indent="35401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da-DK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19138" indent="35401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da-DK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𝑎𝑥</m:t>
                          </m:r>
                        </m:e>
                        <m:sup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ar-A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ar-AE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ar-AE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𝑎𝑐</m:t>
                              </m:r>
                            </m:e>
                          </m:rad>
                        </m:num>
                        <m:den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ar-AE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ar-AE" dirty="0"/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C670C380-FC75-DE48-948A-3197F327A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4871" y="1237998"/>
                <a:ext cx="5228064" cy="2145330"/>
              </a:xfrm>
              <a:prstGeom prst="rect">
                <a:avLst/>
              </a:prstGeom>
              <a:blipFill>
                <a:blip r:embed="rId2"/>
                <a:stretch>
                  <a:fillRect l="-3641" t="-4706" b="-823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6851F4-6CA2-9C48-ABA8-6CE16E0357BF}"/>
              </a:ext>
            </a:extLst>
          </p:cNvPr>
          <p:cNvCxnSpPr>
            <a:cxnSpLocks/>
          </p:cNvCxnSpPr>
          <p:nvPr/>
        </p:nvCxnSpPr>
        <p:spPr>
          <a:xfrm>
            <a:off x="7268398" y="1067542"/>
            <a:ext cx="0" cy="506385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c 12">
            <a:extLst>
              <a:ext uri="{FF2B5EF4-FFF2-40B4-BE49-F238E27FC236}">
                <a16:creationId xmlns:a16="http://schemas.microsoft.com/office/drawing/2014/main" id="{5E85072A-B6D9-F04D-AC2E-5476D1BE4C9B}"/>
              </a:ext>
            </a:extLst>
          </p:cNvPr>
          <p:cNvSpPr/>
          <p:nvPr/>
        </p:nvSpPr>
        <p:spPr>
          <a:xfrm rot="349934" flipH="1">
            <a:off x="4746365" y="4915666"/>
            <a:ext cx="1240122" cy="578850"/>
          </a:xfrm>
          <a:prstGeom prst="arc">
            <a:avLst>
              <a:gd name="adj1" fmla="val 6601523"/>
              <a:gd name="adj2" fmla="val 11383555"/>
            </a:avLst>
          </a:prstGeom>
          <a:ln w="38100"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97EF69-ED56-8C40-9D51-F25F5AF2CDED}"/>
              </a:ext>
            </a:extLst>
          </p:cNvPr>
          <p:cNvSpPr txBox="1"/>
          <p:nvPr/>
        </p:nvSpPr>
        <p:spPr>
          <a:xfrm>
            <a:off x="3500647" y="5283492"/>
            <a:ext cx="1789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Mockup</a:t>
            </a:r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funktion</a:t>
            </a:r>
            <a:endParaRPr lang="en-GB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6C877B-8E96-60C3-BF41-810610AD1F25}"/>
              </a:ext>
            </a:extLst>
          </p:cNvPr>
          <p:cNvSpPr txBox="1"/>
          <p:nvPr/>
        </p:nvSpPr>
        <p:spPr>
          <a:xfrm>
            <a:off x="7424192" y="3725584"/>
            <a:ext cx="406874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DK" dirty="0"/>
              <a:t>Note omhvad skal funktionen gøre</a:t>
            </a:r>
          </a:p>
          <a:p>
            <a:pPr marL="342900" indent="-342900">
              <a:buFont typeface="+mj-lt"/>
              <a:buAutoNum type="arabicPeriod"/>
            </a:pPr>
            <a:r>
              <a:rPr lang="en-DK" dirty="0"/>
              <a:t>Find på et navn</a:t>
            </a:r>
          </a:p>
          <a:p>
            <a:pPr marL="342900" indent="-342900">
              <a:buFont typeface="+mj-lt"/>
              <a:buAutoNum type="arabicPeriod"/>
            </a:pPr>
            <a:r>
              <a:rPr lang="en-DK" dirty="0"/>
              <a:t>Skriv et eksempel på dens brug</a:t>
            </a:r>
          </a:p>
          <a:p>
            <a:pPr marL="342900" indent="-342900">
              <a:buFont typeface="+mj-lt"/>
              <a:buAutoNum type="arabicPeriod"/>
            </a:pPr>
            <a:r>
              <a:rPr lang="en-DK" dirty="0"/>
              <a:t>Beslut typen</a:t>
            </a:r>
          </a:p>
          <a:p>
            <a:pPr marL="342900" indent="-342900">
              <a:buFont typeface="+mj-lt"/>
              <a:buAutoNum type="arabicPeriod"/>
            </a:pPr>
            <a:r>
              <a:rPr lang="en-DK" dirty="0"/>
              <a:t>Lav en implementation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DK" dirty="0"/>
              <a:t>(Intern test)</a:t>
            </a:r>
          </a:p>
          <a:p>
            <a:pPr marL="342900" indent="-342900">
              <a:buFont typeface="+mj-lt"/>
              <a:buAutoNum type="arabicPeriod"/>
            </a:pPr>
            <a:r>
              <a:rPr lang="en-DK" dirty="0"/>
              <a:t>Kør eksemplet fra 3 (og 6)</a:t>
            </a:r>
          </a:p>
          <a:p>
            <a:pPr marL="342900" indent="-342900">
              <a:buFont typeface="+mj-lt"/>
              <a:buAutoNum type="arabicPeriod"/>
            </a:pPr>
            <a:r>
              <a:rPr lang="en-DK" dirty="0"/>
              <a:t>Skriv dokumentation</a:t>
            </a:r>
          </a:p>
          <a:p>
            <a:pPr marL="342900" indent="-342900">
              <a:buFont typeface="+mj-lt"/>
              <a:buAutoNum type="arabicPeriod"/>
            </a:pPr>
            <a:endParaRPr lang="en-D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F5DB65-05AB-0A18-E89A-1E5D5FBCFC61}"/>
              </a:ext>
            </a:extLst>
          </p:cNvPr>
          <p:cNvSpPr txBox="1"/>
          <p:nvPr/>
        </p:nvSpPr>
        <p:spPr>
          <a:xfrm>
            <a:off x="7420004" y="3434701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Lav en funktion </a:t>
            </a:r>
            <a:r>
              <a:rPr lang="en-GB" dirty="0"/>
              <a:t>i</a:t>
            </a:r>
            <a:r>
              <a:rPr lang="en-DK" dirty="0"/>
              <a:t> 8-trin </a:t>
            </a:r>
          </a:p>
        </p:txBody>
      </p:sp>
    </p:spTree>
    <p:extLst>
      <p:ext uri="{BB962C8B-B14F-4D97-AF65-F5344CB8AC3E}">
        <p14:creationId xmlns:p14="http://schemas.microsoft.com/office/powerpoint/2010/main" val="88100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7C152B-0B19-9144-A9EE-6E90F3604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12/09/2022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EDED1-F29F-A04B-9AC1-CD31DF213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FC41463-1B4D-254C-8AB1-D93E36937EA6}"/>
              </a:ext>
            </a:extLst>
          </p:cNvPr>
          <p:cNvSpPr txBox="1">
            <a:spLocks/>
          </p:cNvSpPr>
          <p:nvPr/>
        </p:nvSpPr>
        <p:spPr>
          <a:xfrm>
            <a:off x="2761453" y="1481389"/>
            <a:ext cx="7567658" cy="391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500" dirty="0"/>
              <a:t>/// Given parameters a, b, and c, solve for x</a:t>
            </a:r>
          </a:p>
          <a:p>
            <a:pPr marL="0" indent="0">
              <a:buNone/>
            </a:pPr>
            <a:r>
              <a:rPr lang="en-GB" sz="1500" dirty="0"/>
              <a:t>/// when a*x*x + b*x + c = 0</a:t>
            </a:r>
          </a:p>
          <a:p>
            <a:pPr marL="0" indent="0">
              <a:buNone/>
            </a:pPr>
            <a:r>
              <a:rPr lang="en-GB" sz="1500" dirty="0"/>
              <a:t>let solve (a: float) (b: float) (c: float) : float*float =</a:t>
            </a:r>
          </a:p>
          <a:p>
            <a:pPr marL="0" indent="0">
              <a:buNone/>
            </a:pPr>
            <a:r>
              <a:rPr lang="en-GB" sz="1500" dirty="0"/>
              <a:t>  let </a:t>
            </a:r>
            <a:r>
              <a:rPr lang="en-GB" sz="1500" dirty="0" err="1"/>
              <a:t>sqrtd</a:t>
            </a:r>
            <a:r>
              <a:rPr lang="en-GB" sz="1500" dirty="0"/>
              <a:t> = sqrt (b ** 2.0 - 4.0 * a * c) // We assume that d &gt;= 0</a:t>
            </a:r>
          </a:p>
          <a:p>
            <a:pPr marL="0" indent="0">
              <a:buNone/>
            </a:pPr>
            <a:r>
              <a:rPr lang="en-GB" sz="1500" dirty="0"/>
              <a:t>  ((-b - </a:t>
            </a:r>
            <a:r>
              <a:rPr lang="en-GB" sz="1500" dirty="0" err="1"/>
              <a:t>sqrtd</a:t>
            </a:r>
            <a:r>
              <a:rPr lang="en-GB" sz="1500" dirty="0"/>
              <a:t>) / (2.0 * a), (-b + </a:t>
            </a:r>
            <a:r>
              <a:rPr lang="en-GB" sz="1500" dirty="0" err="1"/>
              <a:t>sqrtd</a:t>
            </a:r>
            <a:r>
              <a:rPr lang="en-GB" sz="1500" dirty="0"/>
              <a:t>) / (2.0 * a))</a:t>
            </a:r>
          </a:p>
          <a:p>
            <a:pPr marL="0" indent="0">
              <a:buNone/>
            </a:pPr>
            <a:br>
              <a:rPr lang="en-GB" sz="1500" dirty="0"/>
            </a:br>
            <a:r>
              <a:rPr lang="en-GB" sz="1500" dirty="0"/>
              <a:t>// Example use of solve</a:t>
            </a:r>
          </a:p>
          <a:p>
            <a:pPr marL="0" indent="0">
              <a:buNone/>
            </a:pPr>
            <a:r>
              <a:rPr lang="en-GB" sz="1500" dirty="0"/>
              <a:t>let a = 1.0</a:t>
            </a:r>
          </a:p>
          <a:p>
            <a:pPr marL="0" indent="0">
              <a:buNone/>
            </a:pPr>
            <a:r>
              <a:rPr lang="en-GB" sz="1500" dirty="0"/>
              <a:t>let b = 0.1</a:t>
            </a:r>
          </a:p>
          <a:p>
            <a:pPr marL="0" indent="0">
              <a:buNone/>
            </a:pPr>
            <a:r>
              <a:rPr lang="en-GB" sz="1500" dirty="0"/>
              <a:t>let c = -1.0</a:t>
            </a:r>
          </a:p>
          <a:p>
            <a:pPr marL="0" indent="0">
              <a:buNone/>
            </a:pPr>
            <a:r>
              <a:rPr lang="en-GB" sz="1500" dirty="0"/>
              <a:t>let x = solve a b c</a:t>
            </a:r>
          </a:p>
          <a:p>
            <a:pPr marL="0" indent="0">
              <a:buNone/>
            </a:pPr>
            <a:r>
              <a:rPr lang="en-GB" sz="1500" dirty="0" err="1"/>
              <a:t>printfn</a:t>
            </a:r>
            <a:r>
              <a:rPr lang="en-GB" sz="1500" dirty="0"/>
              <a:t> "%Ax^2+%</a:t>
            </a:r>
            <a:r>
              <a:rPr lang="en-GB" sz="1500" dirty="0" err="1"/>
              <a:t>Ax</a:t>
            </a:r>
            <a:r>
              <a:rPr lang="en-GB" sz="1500" dirty="0"/>
              <a:t>+%A=0 =&gt; x=%A" a b c 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503A2-13B5-351A-387B-4433DB470696}"/>
              </a:ext>
            </a:extLst>
          </p:cNvPr>
          <p:cNvSpPr txBox="1">
            <a:spLocks/>
          </p:cNvSpPr>
          <p:nvPr/>
        </p:nvSpPr>
        <p:spPr>
          <a:xfrm>
            <a:off x="220999" y="299885"/>
            <a:ext cx="10515600" cy="5033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Løs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andengradsligning</a:t>
            </a:r>
            <a:r>
              <a:rPr lang="en-GB" dirty="0"/>
              <a:t> (</a:t>
            </a:r>
            <a:r>
              <a:rPr lang="en-GB" dirty="0" err="1"/>
              <a:t>i</a:t>
            </a:r>
            <a:r>
              <a:rPr lang="en-GB" dirty="0"/>
              <a:t> 8 trin)</a:t>
            </a:r>
          </a:p>
        </p:txBody>
      </p:sp>
    </p:spTree>
    <p:extLst>
      <p:ext uri="{BB962C8B-B14F-4D97-AF65-F5344CB8AC3E}">
        <p14:creationId xmlns:p14="http://schemas.microsoft.com/office/powerpoint/2010/main" val="2311041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7C152B-0B19-9144-A9EE-6E90F3604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12/09/2022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EDED1-F29F-A04B-9AC1-CD31DF213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F7924D-D0C2-4E48-99C0-49F1D3DF42CE}"/>
              </a:ext>
            </a:extLst>
          </p:cNvPr>
          <p:cNvSpPr/>
          <p:nvPr/>
        </p:nvSpPr>
        <p:spPr>
          <a:xfrm>
            <a:off x="2450757" y="477976"/>
            <a:ext cx="7504773" cy="13041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1DBA92-6518-AD44-8C12-94BE224E9C52}"/>
              </a:ext>
            </a:extLst>
          </p:cNvPr>
          <p:cNvSpPr/>
          <p:nvPr/>
        </p:nvSpPr>
        <p:spPr>
          <a:xfrm flipV="1">
            <a:off x="2450754" y="3463965"/>
            <a:ext cx="7504773" cy="31876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1830FC-BA7F-5446-B0C4-2B0FADD5E813}"/>
              </a:ext>
            </a:extLst>
          </p:cNvPr>
          <p:cNvSpPr/>
          <p:nvPr/>
        </p:nvSpPr>
        <p:spPr>
          <a:xfrm>
            <a:off x="2450751" y="1782077"/>
            <a:ext cx="7504773" cy="16818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FC41463-1B4D-254C-8AB1-D93E36937EA6}"/>
              </a:ext>
            </a:extLst>
          </p:cNvPr>
          <p:cNvSpPr txBox="1">
            <a:spLocks/>
          </p:cNvSpPr>
          <p:nvPr/>
        </p:nvSpPr>
        <p:spPr>
          <a:xfrm>
            <a:off x="2587846" y="477976"/>
            <a:ext cx="7567658" cy="6173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500" dirty="0"/>
              <a:t>/// &lt;summary&gt;</a:t>
            </a:r>
          </a:p>
          <a:p>
            <a:pPr marL="0" indent="0">
              <a:buNone/>
            </a:pPr>
            <a:r>
              <a:rPr lang="en-GB" sz="1500" dirty="0"/>
              <a:t>/// Given parameters a, b, and c, solve for x</a:t>
            </a:r>
          </a:p>
          <a:p>
            <a:pPr marL="0" indent="0">
              <a:buNone/>
            </a:pPr>
            <a:r>
              <a:rPr lang="en-GB" sz="1500" dirty="0"/>
              <a:t>/// when a*x*x + b*x + c = 0</a:t>
            </a:r>
          </a:p>
          <a:p>
            <a:pPr marL="0" indent="0">
              <a:buNone/>
            </a:pPr>
            <a:r>
              <a:rPr lang="en-GB" sz="1500" dirty="0"/>
              <a:t>/// &lt;/summary&gt;</a:t>
            </a:r>
          </a:p>
          <a:p>
            <a:pPr marL="0" indent="0">
              <a:buNone/>
            </a:pPr>
            <a:r>
              <a:rPr lang="en-GB" sz="1500" dirty="0"/>
              <a:t>/// &lt;param name="a"&gt;Quadratic coefficient.&lt;/param&gt;</a:t>
            </a:r>
          </a:p>
          <a:p>
            <a:pPr marL="0" indent="0">
              <a:buNone/>
            </a:pPr>
            <a:r>
              <a:rPr lang="en-GB" sz="1500" dirty="0"/>
              <a:t>/// &lt;param name="b"&gt;Linear coefficient.&lt;/param&gt;</a:t>
            </a:r>
          </a:p>
          <a:p>
            <a:pPr marL="0" indent="0">
              <a:buNone/>
            </a:pPr>
            <a:r>
              <a:rPr lang="en-GB" sz="1500" dirty="0"/>
              <a:t>/// &lt;param name="c"&gt;Constant coefficient.&lt;/param&gt;</a:t>
            </a:r>
          </a:p>
          <a:p>
            <a:pPr marL="0" indent="0">
              <a:buNone/>
            </a:pPr>
            <a:r>
              <a:rPr lang="en-GB" sz="1500" dirty="0"/>
              <a:t>/// &lt;param name="</a:t>
            </a:r>
            <a:r>
              <a:rPr lang="en-GB" sz="1500" dirty="0" err="1"/>
              <a:t>sgn</a:t>
            </a:r>
            <a:r>
              <a:rPr lang="en-GB" sz="1500" dirty="0"/>
              <a:t>"&gt;+1 or -1 determines the solution.&lt;/param&gt;</a:t>
            </a:r>
          </a:p>
          <a:p>
            <a:pPr marL="0" indent="0">
              <a:buNone/>
            </a:pPr>
            <a:r>
              <a:rPr lang="en-GB" sz="1500" dirty="0"/>
              <a:t>/// &lt;returns&gt;The solution to x.&lt;/returns&gt;</a:t>
            </a:r>
          </a:p>
          <a:p>
            <a:pPr marL="0" indent="0">
              <a:buNone/>
            </a:pPr>
            <a:r>
              <a:rPr lang="en-GB" sz="1500" dirty="0"/>
              <a:t>let solve (a: float) (b: float) (c: float) : float*float =</a:t>
            </a:r>
          </a:p>
          <a:p>
            <a:pPr marL="0" indent="0">
              <a:buNone/>
            </a:pPr>
            <a:r>
              <a:rPr lang="en-GB" sz="1500" dirty="0"/>
              <a:t>  let </a:t>
            </a:r>
            <a:r>
              <a:rPr lang="en-GB" sz="1500" dirty="0" err="1"/>
              <a:t>sqrtd</a:t>
            </a:r>
            <a:r>
              <a:rPr lang="en-GB" sz="1500" dirty="0"/>
              <a:t> = sqrt (b ** 2.0 - 4.0 * a * c) // We assume that d &gt;= 0</a:t>
            </a:r>
          </a:p>
          <a:p>
            <a:pPr marL="0" indent="0">
              <a:buNone/>
            </a:pPr>
            <a:r>
              <a:rPr lang="en-GB" sz="1500" dirty="0"/>
              <a:t>  ((-b - </a:t>
            </a:r>
            <a:r>
              <a:rPr lang="en-GB" sz="1500" dirty="0" err="1"/>
              <a:t>sqrtd</a:t>
            </a:r>
            <a:r>
              <a:rPr lang="en-GB" sz="1500" dirty="0"/>
              <a:t>) / (2.0 * a), (-b + </a:t>
            </a:r>
            <a:r>
              <a:rPr lang="en-GB" sz="1500" dirty="0" err="1"/>
              <a:t>sqrtd</a:t>
            </a:r>
            <a:r>
              <a:rPr lang="en-GB" sz="1500" dirty="0"/>
              <a:t>) / (2.0 * a))</a:t>
            </a:r>
          </a:p>
          <a:p>
            <a:pPr marL="0" indent="0">
              <a:buNone/>
            </a:pPr>
            <a:br>
              <a:rPr lang="en-GB" sz="1500" dirty="0"/>
            </a:br>
            <a:r>
              <a:rPr lang="en-GB" sz="1500" dirty="0"/>
              <a:t>// Example use of solve</a:t>
            </a:r>
          </a:p>
          <a:p>
            <a:pPr marL="0" indent="0">
              <a:buNone/>
            </a:pPr>
            <a:r>
              <a:rPr lang="en-GB" sz="1500" dirty="0"/>
              <a:t>let a = 1.0</a:t>
            </a:r>
          </a:p>
          <a:p>
            <a:pPr marL="0" indent="0">
              <a:buNone/>
            </a:pPr>
            <a:r>
              <a:rPr lang="en-GB" sz="1500" dirty="0"/>
              <a:t>let b = 0.1</a:t>
            </a:r>
          </a:p>
          <a:p>
            <a:pPr marL="0" indent="0">
              <a:buNone/>
            </a:pPr>
            <a:r>
              <a:rPr lang="en-GB" sz="1500" dirty="0"/>
              <a:t>let c = -1.0</a:t>
            </a:r>
          </a:p>
          <a:p>
            <a:pPr marL="0" indent="0">
              <a:buNone/>
            </a:pPr>
            <a:r>
              <a:rPr lang="en-GB" sz="1500" dirty="0"/>
              <a:t>let x = solve a b c</a:t>
            </a:r>
          </a:p>
          <a:p>
            <a:pPr marL="0" indent="0">
              <a:buNone/>
            </a:pPr>
            <a:r>
              <a:rPr lang="en-GB" sz="1500" dirty="0" err="1"/>
              <a:t>printfn</a:t>
            </a:r>
            <a:r>
              <a:rPr lang="en-GB" sz="1500" dirty="0"/>
              <a:t> "%Ax^2+%</a:t>
            </a:r>
            <a:r>
              <a:rPr lang="en-GB" sz="1500" dirty="0" err="1"/>
              <a:t>Ax</a:t>
            </a:r>
            <a:r>
              <a:rPr lang="en-GB" sz="1500" dirty="0"/>
              <a:t>+%A=0 =&gt; x=%A" a b c x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54E0C7B-EE9F-7F4B-9A74-CD099543EBEE}"/>
              </a:ext>
            </a:extLst>
          </p:cNvPr>
          <p:cNvSpPr txBox="1">
            <a:spLocks/>
          </p:cNvSpPr>
          <p:nvPr/>
        </p:nvSpPr>
        <p:spPr>
          <a:xfrm rot="16200000">
            <a:off x="-1147577" y="2731255"/>
            <a:ext cx="5042582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Dokumentationsstandarden</a:t>
            </a:r>
          </a:p>
        </p:txBody>
      </p:sp>
    </p:spTree>
    <p:extLst>
      <p:ext uri="{BB962C8B-B14F-4D97-AF65-F5344CB8AC3E}">
        <p14:creationId xmlns:p14="http://schemas.microsoft.com/office/powerpoint/2010/main" val="54000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80F54-A389-394A-B95A-DD202124D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Virkefelt</a:t>
            </a:r>
            <a:r>
              <a:rPr lang="en-US" dirty="0"/>
              <a:t> (scope) vs. </a:t>
            </a:r>
            <a:r>
              <a:rPr lang="en-US" dirty="0" err="1"/>
              <a:t>miljø</a:t>
            </a:r>
            <a:r>
              <a:rPr lang="en-US" dirty="0"/>
              <a:t> (environment)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0E8C80-EF9E-A248-9BF3-03BF471D2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12/09/2022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E0CD8-EA9D-4A43-9911-B8FA7705B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C7374D-F807-8445-9B35-AA6E0061A212}"/>
              </a:ext>
            </a:extLst>
          </p:cNvPr>
          <p:cNvSpPr/>
          <p:nvPr/>
        </p:nvSpPr>
        <p:spPr>
          <a:xfrm>
            <a:off x="6028153" y="1159428"/>
            <a:ext cx="318052" cy="1240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0510E8-9AEC-3395-FB5C-9A0FF35013D7}"/>
              </a:ext>
            </a:extLst>
          </p:cNvPr>
          <p:cNvSpPr txBox="1"/>
          <p:nvPr/>
        </p:nvSpPr>
        <p:spPr>
          <a:xfrm>
            <a:off x="479527" y="1312850"/>
            <a:ext cx="114153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værdi</a:t>
            </a:r>
            <a:r>
              <a:rPr lang="en-GB" dirty="0"/>
              <a:t>/variable/</a:t>
            </a:r>
            <a:r>
              <a:rPr lang="en-GB" dirty="0" err="1"/>
              <a:t>funktions</a:t>
            </a:r>
            <a:r>
              <a:rPr lang="en-GB" dirty="0"/>
              <a:t> </a:t>
            </a:r>
            <a:r>
              <a:rPr lang="en-GB" b="1" dirty="0" err="1"/>
              <a:t>virkefelt</a:t>
            </a:r>
            <a:r>
              <a:rPr lang="en-GB" b="1" dirty="0"/>
              <a:t>/scope</a:t>
            </a:r>
            <a:r>
              <a:rPr lang="en-GB" dirty="0"/>
              <a:t> er den del </a:t>
            </a:r>
            <a:r>
              <a:rPr lang="en-GB" dirty="0" err="1"/>
              <a:t>af</a:t>
            </a:r>
            <a:r>
              <a:rPr lang="en-GB" dirty="0"/>
              <a:t> et program, </a:t>
            </a:r>
            <a:r>
              <a:rPr lang="en-GB" dirty="0" err="1"/>
              <a:t>hvor</a:t>
            </a:r>
            <a:r>
              <a:rPr lang="en-GB" dirty="0"/>
              <a:t> den er </a:t>
            </a:r>
            <a:r>
              <a:rPr lang="en-GB" dirty="0" err="1"/>
              <a:t>synlig</a:t>
            </a:r>
            <a:r>
              <a:rPr lang="en-GB" dirty="0"/>
              <a:t> </a:t>
            </a:r>
            <a:endParaRPr lang="en-GB" b="1" dirty="0"/>
          </a:p>
          <a:p>
            <a:endParaRPr lang="en-GB" b="1" dirty="0"/>
          </a:p>
          <a:p>
            <a:endParaRPr lang="en-GB" dirty="0"/>
          </a:p>
          <a:p>
            <a:r>
              <a:rPr lang="en-GB" dirty="0"/>
              <a:t>Et </a:t>
            </a:r>
            <a:r>
              <a:rPr lang="en-GB" b="1" dirty="0" err="1"/>
              <a:t>miljø</a:t>
            </a:r>
            <a:r>
              <a:rPr lang="en-GB" b="1" dirty="0"/>
              <a:t>/environment</a:t>
            </a:r>
            <a:r>
              <a:rPr lang="en-GB" dirty="0"/>
              <a:t> er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samling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 </a:t>
            </a:r>
            <a:r>
              <a:rPr lang="en-GB" dirty="0" err="1"/>
              <a:t>værdier</a:t>
            </a:r>
            <a:r>
              <a:rPr lang="en-GB" dirty="0"/>
              <a:t>/variable/</a:t>
            </a:r>
            <a:r>
              <a:rPr lang="en-GB" dirty="0" err="1"/>
              <a:t>funktioner</a:t>
            </a:r>
            <a:r>
              <a:rPr lang="en-GB" dirty="0"/>
              <a:t> </a:t>
            </a:r>
            <a:r>
              <a:rPr lang="en-GB" dirty="0" err="1"/>
              <a:t>tilgængeligt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et </a:t>
            </a:r>
            <a:r>
              <a:rPr lang="en-GB" dirty="0" err="1"/>
              <a:t>givent</a:t>
            </a:r>
            <a:r>
              <a:rPr lang="en-GB" dirty="0"/>
              <a:t> </a:t>
            </a:r>
            <a:r>
              <a:rPr lang="en-GB" dirty="0" err="1"/>
              <a:t>sted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et program</a:t>
            </a:r>
            <a:endParaRPr lang="en-DK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F642FC-B4CB-706B-D1E2-5F04C438D50F}"/>
              </a:ext>
            </a:extLst>
          </p:cNvPr>
          <p:cNvSpPr/>
          <p:nvPr/>
        </p:nvSpPr>
        <p:spPr>
          <a:xfrm>
            <a:off x="2919787" y="3348838"/>
            <a:ext cx="416410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1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let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printDoubles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n =</a:t>
            </a:r>
          </a:p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2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let mutable i = 1</a:t>
            </a:r>
          </a:p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3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while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&lt;= n do</a:t>
            </a:r>
          </a:p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4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"%A " (2*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)</a:t>
            </a:r>
          </a:p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5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&lt;-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+ 1</a:t>
            </a:r>
          </a:p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6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""</a:t>
            </a:r>
          </a:p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7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</a:p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8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let n = 3</a:t>
            </a:r>
          </a:p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9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printDoubles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22C36E-8E20-3268-3FFF-7A4E6918D894}"/>
              </a:ext>
            </a:extLst>
          </p:cNvPr>
          <p:cNvSpPr/>
          <p:nvPr/>
        </p:nvSpPr>
        <p:spPr>
          <a:xfrm rot="10800000" flipV="1">
            <a:off x="1238665" y="3428999"/>
            <a:ext cx="673076" cy="18860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CFF397-7B1C-F8DE-5C32-159253FC13BF}"/>
              </a:ext>
            </a:extLst>
          </p:cNvPr>
          <p:cNvSpPr/>
          <p:nvPr/>
        </p:nvSpPr>
        <p:spPr>
          <a:xfrm rot="10800000" flipV="1">
            <a:off x="1782856" y="3435068"/>
            <a:ext cx="673076" cy="12418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2047AB-D418-B6F2-CD73-1AA1E0122B8C}"/>
              </a:ext>
            </a:extLst>
          </p:cNvPr>
          <p:cNvSpPr/>
          <p:nvPr/>
        </p:nvSpPr>
        <p:spPr>
          <a:xfrm rot="10800000" flipV="1">
            <a:off x="2316931" y="3827536"/>
            <a:ext cx="673076" cy="64706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2,3,…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5D8218-EBDA-C89B-A711-4E09EEBE0025}"/>
              </a:ext>
            </a:extLst>
          </p:cNvPr>
          <p:cNvSpPr/>
          <p:nvPr/>
        </p:nvSpPr>
        <p:spPr>
          <a:xfrm rot="10800000" flipV="1">
            <a:off x="6131872" y="3843332"/>
            <a:ext cx="673200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8BE893-0C86-F885-B02B-DA046E91E02B}"/>
              </a:ext>
            </a:extLst>
          </p:cNvPr>
          <p:cNvSpPr/>
          <p:nvPr/>
        </p:nvSpPr>
        <p:spPr>
          <a:xfrm rot="10800000" flipV="1">
            <a:off x="5198947" y="4992491"/>
            <a:ext cx="673076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FA65FC-621A-BD81-03EE-CB8022595C5B}"/>
              </a:ext>
            </a:extLst>
          </p:cNvPr>
          <p:cNvSpPr/>
          <p:nvPr/>
        </p:nvSpPr>
        <p:spPr>
          <a:xfrm rot="10800000" flipV="1">
            <a:off x="5571180" y="4029983"/>
            <a:ext cx="673076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>
                <a:solidFill>
                  <a:schemeClr val="tx1"/>
                </a:solidFill>
              </a:rPr>
              <a:t>i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034E94-9658-3979-2863-22E965D4C3F7}"/>
              </a:ext>
            </a:extLst>
          </p:cNvPr>
          <p:cNvSpPr/>
          <p:nvPr/>
        </p:nvSpPr>
        <p:spPr>
          <a:xfrm rot="10800000" flipV="1">
            <a:off x="6678433" y="4262311"/>
            <a:ext cx="1218033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>
                <a:solidFill>
                  <a:schemeClr val="tx1"/>
                </a:solidFill>
              </a:rPr>
              <a:t>printDoubles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B1B74E5-2CD3-D346-AA5E-53B04F951D8F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7287449" y="4478311"/>
            <a:ext cx="0" cy="8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DF6AE2F-90AA-4A10-7076-280FF025A6EC}"/>
              </a:ext>
            </a:extLst>
          </p:cNvPr>
          <p:cNvCxnSpPr>
            <a:cxnSpLocks/>
          </p:cNvCxnSpPr>
          <p:nvPr/>
        </p:nvCxnSpPr>
        <p:spPr>
          <a:xfrm>
            <a:off x="1108609" y="5316466"/>
            <a:ext cx="69773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1432AB6-9E37-362C-E79D-22AD56E3FBAA}"/>
              </a:ext>
            </a:extLst>
          </p:cNvPr>
          <p:cNvCxnSpPr>
            <a:cxnSpLocks/>
          </p:cNvCxnSpPr>
          <p:nvPr/>
        </p:nvCxnSpPr>
        <p:spPr>
          <a:xfrm>
            <a:off x="1109192" y="3419559"/>
            <a:ext cx="69773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25576C0-CD87-2C5F-4B2B-598B74749A4D}"/>
              </a:ext>
            </a:extLst>
          </p:cNvPr>
          <p:cNvCxnSpPr>
            <a:cxnSpLocks/>
          </p:cNvCxnSpPr>
          <p:nvPr/>
        </p:nvCxnSpPr>
        <p:spPr>
          <a:xfrm>
            <a:off x="1108609" y="3606714"/>
            <a:ext cx="50232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095DDD7-ECED-32FA-93BA-F64B7D1D67A0}"/>
              </a:ext>
            </a:extLst>
          </p:cNvPr>
          <p:cNvCxnSpPr>
            <a:cxnSpLocks/>
          </p:cNvCxnSpPr>
          <p:nvPr/>
        </p:nvCxnSpPr>
        <p:spPr>
          <a:xfrm>
            <a:off x="1107318" y="4676899"/>
            <a:ext cx="55835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542F561-7644-3B3B-0966-301BC7AF7AC2}"/>
              </a:ext>
            </a:extLst>
          </p:cNvPr>
          <p:cNvCxnSpPr>
            <a:cxnSpLocks/>
          </p:cNvCxnSpPr>
          <p:nvPr/>
        </p:nvCxnSpPr>
        <p:spPr>
          <a:xfrm>
            <a:off x="1108609" y="3818094"/>
            <a:ext cx="39562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C06D1C0-B7BD-6B48-56FD-021C75CE2805}"/>
              </a:ext>
            </a:extLst>
          </p:cNvPr>
          <p:cNvCxnSpPr>
            <a:cxnSpLocks/>
          </p:cNvCxnSpPr>
          <p:nvPr/>
        </p:nvCxnSpPr>
        <p:spPr>
          <a:xfrm>
            <a:off x="1108609" y="4478679"/>
            <a:ext cx="39562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75BEF04-120E-6F06-A5A5-96D3985C22C6}"/>
              </a:ext>
            </a:extLst>
          </p:cNvPr>
          <p:cNvCxnSpPr>
            <a:cxnSpLocks/>
          </p:cNvCxnSpPr>
          <p:nvPr/>
        </p:nvCxnSpPr>
        <p:spPr>
          <a:xfrm>
            <a:off x="1117412" y="4879201"/>
            <a:ext cx="46360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13C8505-7FFF-9A36-9185-BE78A2DD74A3}"/>
              </a:ext>
            </a:extLst>
          </p:cNvPr>
          <p:cNvSpPr txBox="1"/>
          <p:nvPr/>
        </p:nvSpPr>
        <p:spPr>
          <a:xfrm>
            <a:off x="1147778" y="2994160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Miljø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31C4E3-BC5E-1667-F027-2BFCC67BD919}"/>
              </a:ext>
            </a:extLst>
          </p:cNvPr>
          <p:cNvSpPr txBox="1"/>
          <p:nvPr/>
        </p:nvSpPr>
        <p:spPr>
          <a:xfrm>
            <a:off x="5315053" y="3012086"/>
            <a:ext cx="1031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Virkefelt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C49120A-2CA8-DBDF-95B0-CC5258CD4B6E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7287449" y="3416447"/>
            <a:ext cx="3" cy="84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F650EA3-C17B-B75E-4DCA-A4A23A765D89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6468472" y="3416447"/>
            <a:ext cx="0" cy="426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B096FD2-9367-627E-CADC-CA59088D4590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6468472" y="4059332"/>
            <a:ext cx="0" cy="617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EF7B45-9251-F89D-549D-290D8915A4F0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907718" y="3606714"/>
            <a:ext cx="0" cy="423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376992-FB28-A5CD-12E4-E22A963A2FC3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5900935" y="4245983"/>
            <a:ext cx="6783" cy="430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12B3AD0-C6FF-D1E3-42E3-16A6A9A13F1D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5528703" y="4869291"/>
            <a:ext cx="6782" cy="1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4DEDF71-203F-1A03-F68C-DE0A13ADC595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5528703" y="5208491"/>
            <a:ext cx="6782" cy="106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CBD446F8-804C-80BB-615F-B084446DE205}"/>
              </a:ext>
            </a:extLst>
          </p:cNvPr>
          <p:cNvSpPr txBox="1"/>
          <p:nvPr/>
        </p:nvSpPr>
        <p:spPr>
          <a:xfrm>
            <a:off x="2919787" y="5543786"/>
            <a:ext cx="2467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% dotnet </a:t>
            </a:r>
            <a:r>
              <a:rPr lang="en-GB" sz="1400" dirty="0" err="1"/>
              <a:t>fsi</a:t>
            </a:r>
            <a:r>
              <a:rPr lang="en-GB" sz="1400" dirty="0"/>
              <a:t> </a:t>
            </a:r>
            <a:r>
              <a:rPr lang="en-GB" sz="1400" dirty="0" err="1"/>
              <a:t>printDoubles.fsx</a:t>
            </a:r>
            <a:endParaRPr lang="en-GB" sz="1400" dirty="0"/>
          </a:p>
          <a:p>
            <a:r>
              <a:rPr lang="en-GB" sz="1400" dirty="0"/>
              <a:t>2 4 6 </a:t>
            </a:r>
          </a:p>
        </p:txBody>
      </p:sp>
    </p:spTree>
    <p:extLst>
      <p:ext uri="{BB962C8B-B14F-4D97-AF65-F5344CB8AC3E}">
        <p14:creationId xmlns:p14="http://schemas.microsoft.com/office/powerpoint/2010/main" val="37426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  <p:bldP spid="35" grpId="0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80F54-A389-394A-B95A-DD202124D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Håndkøring</a:t>
            </a:r>
            <a:r>
              <a:rPr lang="en-US" dirty="0"/>
              <a:t> (tracing)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0E8C80-EF9E-A248-9BF3-03BF471D2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12/09/2022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E0CD8-EA9D-4A43-9911-B8FA7705B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A1B940-C873-A44D-BA65-516B28543E1F}"/>
              </a:ext>
            </a:extLst>
          </p:cNvPr>
          <p:cNvSpPr/>
          <p:nvPr/>
        </p:nvSpPr>
        <p:spPr>
          <a:xfrm>
            <a:off x="500268" y="1520038"/>
            <a:ext cx="41641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1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let a = 3</a:t>
            </a:r>
          </a:p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2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"%A" 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9EBE26-23EC-A741-B6D6-0AF8DD3B3D4B}"/>
              </a:ext>
            </a:extLst>
          </p:cNvPr>
          <p:cNvSpPr txBox="1"/>
          <p:nvPr/>
        </p:nvSpPr>
        <p:spPr>
          <a:xfrm>
            <a:off x="500267" y="1014144"/>
            <a:ext cx="288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simple.fsx</a:t>
            </a:r>
            <a:endParaRPr lang="en-GB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C7374D-F807-8445-9B35-AA6E0061A212}"/>
              </a:ext>
            </a:extLst>
          </p:cNvPr>
          <p:cNvSpPr/>
          <p:nvPr/>
        </p:nvSpPr>
        <p:spPr>
          <a:xfrm>
            <a:off x="6028153" y="1159428"/>
            <a:ext cx="318052" cy="1240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3CB843-04B3-5452-81EA-C9A2F55841AD}"/>
              </a:ext>
            </a:extLst>
          </p:cNvPr>
          <p:cNvSpPr txBox="1"/>
          <p:nvPr/>
        </p:nvSpPr>
        <p:spPr>
          <a:xfrm>
            <a:off x="5275110" y="1412316"/>
            <a:ext cx="35477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Trin   Linje  Miljø   Bindinger osv. </a:t>
            </a:r>
          </a:p>
          <a:p>
            <a:r>
              <a:rPr lang="en-DK" dirty="0"/>
              <a:t>0        -       E0        -</a:t>
            </a:r>
          </a:p>
          <a:p>
            <a:pPr marL="342900" indent="-342900">
              <a:buAutoNum type="arabicPlain"/>
            </a:pPr>
            <a:r>
              <a:rPr lang="en-DK" dirty="0"/>
              <a:t>    1       E0        a=3</a:t>
            </a:r>
          </a:p>
          <a:p>
            <a:pPr marL="342900" indent="-342900">
              <a:buAutoNum type="arabicPlain"/>
            </a:pPr>
            <a:r>
              <a:rPr lang="en-DK" dirty="0"/>
              <a:t>    2       E0        output = “3”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EDB21EE-9D21-0D6C-5BBC-A33F361B93E5}"/>
              </a:ext>
            </a:extLst>
          </p:cNvPr>
          <p:cNvCxnSpPr>
            <a:cxnSpLocks/>
          </p:cNvCxnSpPr>
          <p:nvPr/>
        </p:nvCxnSpPr>
        <p:spPr>
          <a:xfrm>
            <a:off x="5275110" y="1699327"/>
            <a:ext cx="405500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4EBE6F-E80C-F429-C378-35A1A7B1094E}"/>
              </a:ext>
            </a:extLst>
          </p:cNvPr>
          <p:cNvCxnSpPr>
            <a:cxnSpLocks/>
          </p:cNvCxnSpPr>
          <p:nvPr/>
        </p:nvCxnSpPr>
        <p:spPr>
          <a:xfrm>
            <a:off x="5866725" y="1412316"/>
            <a:ext cx="0" cy="180022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65638A-A68A-AF1A-8306-EF5848511B4B}"/>
              </a:ext>
            </a:extLst>
          </p:cNvPr>
          <p:cNvSpPr txBox="1"/>
          <p:nvPr/>
        </p:nvSpPr>
        <p:spPr>
          <a:xfrm>
            <a:off x="9064250" y="834952"/>
            <a:ext cx="2270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Initialle oprettelse kan udelades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4ACE97CD-8F7C-40E8-D110-9546A390B6DB}"/>
              </a:ext>
            </a:extLst>
          </p:cNvPr>
          <p:cNvSpPr/>
          <p:nvPr/>
        </p:nvSpPr>
        <p:spPr>
          <a:xfrm rot="5135202">
            <a:off x="8985940" y="1121283"/>
            <a:ext cx="720000" cy="720000"/>
          </a:xfrm>
          <a:prstGeom prst="arc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6590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80F54-A389-394A-B95A-DD202124D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Håndkøring</a:t>
            </a:r>
            <a:r>
              <a:rPr lang="en-US" dirty="0"/>
              <a:t> (tracing)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0E8C80-EF9E-A248-9BF3-03BF471D2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12/09/2022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E0CD8-EA9D-4A43-9911-B8FA7705B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A1B940-C873-A44D-BA65-516B28543E1F}"/>
              </a:ext>
            </a:extLst>
          </p:cNvPr>
          <p:cNvSpPr/>
          <p:nvPr/>
        </p:nvSpPr>
        <p:spPr>
          <a:xfrm>
            <a:off x="500268" y="1520038"/>
            <a:ext cx="416410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1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let double n =</a:t>
            </a:r>
          </a:p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2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2*n</a:t>
            </a:r>
          </a:p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3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</a:p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4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let result = double 5</a:t>
            </a:r>
          </a:p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5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"%A" result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9EBE26-23EC-A741-B6D6-0AF8DD3B3D4B}"/>
              </a:ext>
            </a:extLst>
          </p:cNvPr>
          <p:cNvSpPr txBox="1"/>
          <p:nvPr/>
        </p:nvSpPr>
        <p:spPr>
          <a:xfrm>
            <a:off x="500267" y="1014144"/>
            <a:ext cx="288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function.fsx</a:t>
            </a:r>
            <a:endParaRPr lang="en-GB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441B6A-6B03-FE18-AF14-A1078018DA51}"/>
              </a:ext>
            </a:extLst>
          </p:cNvPr>
          <p:cNvSpPr txBox="1"/>
          <p:nvPr/>
        </p:nvSpPr>
        <p:spPr>
          <a:xfrm>
            <a:off x="5275110" y="1412316"/>
            <a:ext cx="413927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Trin   Linje  Miljø   Bindinger osv. </a:t>
            </a:r>
          </a:p>
          <a:p>
            <a:pPr marL="342900" indent="-342900">
              <a:buAutoNum type="arabicPlain"/>
            </a:pPr>
            <a:r>
              <a:rPr lang="en-DK" dirty="0"/>
              <a:t>    1       E0       double = ((n), 2*n, ())</a:t>
            </a:r>
          </a:p>
          <a:p>
            <a:pPr marL="342900" indent="-342900">
              <a:buAutoNum type="arabicPlain"/>
            </a:pPr>
            <a:r>
              <a:rPr lang="en-DK" dirty="0"/>
              <a:t>    4       E0       result = double 5?</a:t>
            </a:r>
          </a:p>
          <a:p>
            <a:pPr marL="342900" indent="-342900">
              <a:buAutoNum type="arabicPlain"/>
            </a:pPr>
            <a:r>
              <a:rPr lang="en-DK" dirty="0"/>
              <a:t>    1       E1       ((n=5), 2*n, ())</a:t>
            </a:r>
          </a:p>
          <a:p>
            <a:pPr marL="342900" indent="-342900">
              <a:buAutoNum type="arabicPlain"/>
            </a:pPr>
            <a:r>
              <a:rPr lang="en-DK" dirty="0"/>
              <a:t>    2       E1       return = 10</a:t>
            </a:r>
          </a:p>
          <a:p>
            <a:pPr marL="342900" indent="-342900">
              <a:buAutoNum type="arabicPlain"/>
            </a:pPr>
            <a:r>
              <a:rPr lang="en-DK" dirty="0"/>
              <a:t>    4       E0       result = 10</a:t>
            </a:r>
          </a:p>
          <a:p>
            <a:pPr marL="342900" indent="-342900">
              <a:buAutoNum type="arabicPlain"/>
            </a:pPr>
            <a:r>
              <a:rPr lang="en-DK" dirty="0"/>
              <a:t>    5       E0       output = “10”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08FA9D-F82C-079C-4A07-13E04FECCA26}"/>
              </a:ext>
            </a:extLst>
          </p:cNvPr>
          <p:cNvSpPr txBox="1"/>
          <p:nvPr/>
        </p:nvSpPr>
        <p:spPr>
          <a:xfrm>
            <a:off x="2785486" y="4392558"/>
            <a:ext cx="4979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Funktioner er værdier (closures):</a:t>
            </a:r>
          </a:p>
          <a:p>
            <a:r>
              <a:rPr lang="en-DK" dirty="0"/>
              <a:t>  fkt = ((argument navne), udtryk, miljøtilstand)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BC0E18-35EF-50F5-BC9F-B70B9B357DE4}"/>
              </a:ext>
            </a:extLst>
          </p:cNvPr>
          <p:cNvCxnSpPr>
            <a:cxnSpLocks/>
          </p:cNvCxnSpPr>
          <p:nvPr/>
        </p:nvCxnSpPr>
        <p:spPr>
          <a:xfrm>
            <a:off x="5275110" y="1699327"/>
            <a:ext cx="479947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BBCFAF-06BE-1A96-E962-1C2B9F5C007E}"/>
              </a:ext>
            </a:extLst>
          </p:cNvPr>
          <p:cNvCxnSpPr>
            <a:cxnSpLocks/>
          </p:cNvCxnSpPr>
          <p:nvPr/>
        </p:nvCxnSpPr>
        <p:spPr>
          <a:xfrm>
            <a:off x="5866725" y="1412316"/>
            <a:ext cx="0" cy="21886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5E79D86-405E-FF0B-74FD-455CF9F2A060}"/>
              </a:ext>
            </a:extLst>
          </p:cNvPr>
          <p:cNvSpPr txBox="1"/>
          <p:nvPr/>
        </p:nvSpPr>
        <p:spPr>
          <a:xfrm>
            <a:off x="9791724" y="647384"/>
            <a:ext cx="2270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Opret nyt miljø, kopier og indsæt argumentværdi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4A9D7019-BD9E-F50B-A241-1484A1DF92AE}"/>
              </a:ext>
            </a:extLst>
          </p:cNvPr>
          <p:cNvSpPr/>
          <p:nvPr/>
        </p:nvSpPr>
        <p:spPr>
          <a:xfrm rot="5135202">
            <a:off x="8537661" y="664569"/>
            <a:ext cx="1800000" cy="1800000"/>
          </a:xfrm>
          <a:prstGeom prst="arc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3578DF-8CC8-3D63-B173-79F2AA80E7C2}"/>
              </a:ext>
            </a:extLst>
          </p:cNvPr>
          <p:cNvSpPr txBox="1"/>
          <p:nvPr/>
        </p:nvSpPr>
        <p:spPr>
          <a:xfrm>
            <a:off x="9925530" y="2557625"/>
            <a:ext cx="2270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Luk indlejret miljø, vend tilbage til kaldemiljø, og erstat ukendt værdi.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1B2821-81F4-AE29-248F-91C0E3EC80DD}"/>
              </a:ext>
            </a:extLst>
          </p:cNvPr>
          <p:cNvCxnSpPr>
            <a:stCxn id="24" idx="1"/>
          </p:cNvCxnSpPr>
          <p:nvPr/>
        </p:nvCxnSpPr>
        <p:spPr>
          <a:xfrm flipH="1" flipV="1">
            <a:off x="8302428" y="2926957"/>
            <a:ext cx="1623102" cy="230833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D40744A-6407-6CE7-6C4B-843FFCB5F91B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8949791" y="2199071"/>
            <a:ext cx="975739" cy="958719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c 29">
            <a:extLst>
              <a:ext uri="{FF2B5EF4-FFF2-40B4-BE49-F238E27FC236}">
                <a16:creationId xmlns:a16="http://schemas.microsoft.com/office/drawing/2014/main" id="{204ED5B7-FB8F-F463-C7C9-6F4C071C3F93}"/>
              </a:ext>
            </a:extLst>
          </p:cNvPr>
          <p:cNvSpPr/>
          <p:nvPr/>
        </p:nvSpPr>
        <p:spPr>
          <a:xfrm rot="5135202">
            <a:off x="9612858" y="1161812"/>
            <a:ext cx="720000" cy="720000"/>
          </a:xfrm>
          <a:prstGeom prst="arc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6623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/>
      <p:bldP spid="23" grpId="1" animBg="1"/>
      <p:bldP spid="24" grpId="0"/>
      <p:bldP spid="30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80F54-A389-394A-B95A-DD202124D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Håndkøring</a:t>
            </a:r>
            <a:r>
              <a:rPr lang="en-US" dirty="0"/>
              <a:t> (tracing)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0E8C80-EF9E-A248-9BF3-03BF471D2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12/09/2022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E0CD8-EA9D-4A43-9911-B8FA7705B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9EBE26-23EC-A741-B6D6-0AF8DD3B3D4B}"/>
              </a:ext>
            </a:extLst>
          </p:cNvPr>
          <p:cNvSpPr txBox="1"/>
          <p:nvPr/>
        </p:nvSpPr>
        <p:spPr>
          <a:xfrm>
            <a:off x="500267" y="1014144"/>
            <a:ext cx="288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loop.fsx</a:t>
            </a:r>
            <a:endParaRPr lang="en-GB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CA090C-6462-26FE-5DE0-85EE5AC12FEE}"/>
              </a:ext>
            </a:extLst>
          </p:cNvPr>
          <p:cNvSpPr/>
          <p:nvPr/>
        </p:nvSpPr>
        <p:spPr>
          <a:xfrm>
            <a:off x="500267" y="1630948"/>
            <a:ext cx="416410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1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let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printDoubles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n =</a:t>
            </a:r>
          </a:p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2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let mutable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 1</a:t>
            </a:r>
          </a:p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3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while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&lt;= n do</a:t>
            </a:r>
          </a:p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4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"%A " (2*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)</a:t>
            </a:r>
          </a:p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5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&lt;-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+ 1</a:t>
            </a:r>
          </a:p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6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""</a:t>
            </a:r>
          </a:p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7 </a:t>
            </a:r>
          </a:p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8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let n = 2</a:t>
            </a:r>
          </a:p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9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printDoubles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0EACB34-3995-CFFA-930A-E5FD2D57984A}"/>
                  </a:ext>
                </a:extLst>
              </p:cNvPr>
              <p:cNvSpPr txBox="1"/>
              <p:nvPr/>
            </p:nvSpPr>
            <p:spPr>
              <a:xfrm>
                <a:off x="9894019" y="612782"/>
                <a:ext cx="1864613" cy="1846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K" dirty="0"/>
                  <a:t>Bunken (heap)</a:t>
                </a:r>
              </a:p>
              <a:p>
                <a:endParaRPr lang="en-DK" dirty="0"/>
              </a:p>
              <a:p>
                <a:r>
                  <a:rPr lang="en-DK" sz="1500" dirty="0"/>
                  <a:t>Trin  </a:t>
                </a:r>
                <a:r>
                  <a:rPr lang="en-GB" sz="1500" dirty="0" err="1"/>
                  <a:t>Bindinger</a:t>
                </a:r>
                <a:r>
                  <a:rPr lang="en-GB" sz="1500" dirty="0"/>
                  <a:t> </a:t>
                </a:r>
                <a:r>
                  <a:rPr lang="en-GB" sz="1500" dirty="0" err="1"/>
                  <a:t>osv</a:t>
                </a:r>
                <a:r>
                  <a:rPr lang="en-GB" sz="1500" dirty="0"/>
                  <a:t>. </a:t>
                </a:r>
                <a:endParaRPr lang="en-DK" sz="1500" dirty="0"/>
              </a:p>
              <a:p>
                <a:r>
                  <a:rPr lang="en-DK" sz="1500" dirty="0"/>
                  <a:t>5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1500" i="1"/>
                        </m:ctrlPr>
                      </m:sSubPr>
                      <m:e>
                        <m:r>
                          <a:rPr lang="da-DK" sz="1500" i="1"/>
                          <m:t>𝛼</m:t>
                        </m:r>
                      </m:e>
                      <m:sub>
                        <m:r>
                          <a:rPr lang="da-DK" sz="1500" i="1"/>
                          <m:t>1</m:t>
                        </m:r>
                      </m:sub>
                    </m:sSub>
                  </m:oMath>
                </a14:m>
                <a:r>
                  <a:rPr lang="en-DK" sz="1500" dirty="0"/>
                  <a:t> = 1</a:t>
                </a:r>
              </a:p>
              <a:p>
                <a:r>
                  <a:rPr lang="en-DK" sz="1500" dirty="0"/>
                  <a:t>11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1500" i="1"/>
                        </m:ctrlPr>
                      </m:sSubPr>
                      <m:e>
                        <m:r>
                          <a:rPr lang="da-DK" sz="1500" i="1"/>
                          <m:t>𝛼</m:t>
                        </m:r>
                      </m:e>
                      <m:sub>
                        <m:r>
                          <a:rPr lang="da-DK" sz="1500" i="1"/>
                          <m:t>1</m:t>
                        </m:r>
                      </m:sub>
                    </m:sSub>
                  </m:oMath>
                </a14:m>
                <a:r>
                  <a:rPr lang="en-DK" sz="1500" dirty="0"/>
                  <a:t> = 2</a:t>
                </a:r>
              </a:p>
              <a:p>
                <a:r>
                  <a:rPr lang="en-DK" sz="1500" dirty="0"/>
                  <a:t>17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1500" i="1"/>
                        </m:ctrlPr>
                      </m:sSubPr>
                      <m:e>
                        <m:r>
                          <a:rPr lang="da-DK" sz="1500" i="1"/>
                          <m:t>𝛼</m:t>
                        </m:r>
                      </m:e>
                      <m:sub>
                        <m:r>
                          <a:rPr lang="da-DK" sz="1500" i="1"/>
                          <m:t>1</m:t>
                        </m:r>
                      </m:sub>
                    </m:sSub>
                  </m:oMath>
                </a14:m>
                <a:r>
                  <a:rPr lang="en-DK" sz="1500" dirty="0"/>
                  <a:t> = 2</a:t>
                </a:r>
              </a:p>
              <a:p>
                <a:endParaRPr lang="en-DK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0EACB34-3995-CFFA-930A-E5FD2D579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4019" y="612782"/>
                <a:ext cx="1864613" cy="1846659"/>
              </a:xfrm>
              <a:prstGeom prst="rect">
                <a:avLst/>
              </a:prstGeom>
              <a:blipFill>
                <a:blip r:embed="rId2"/>
                <a:stretch>
                  <a:fillRect l="-2721" t="-1370" r="-68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6EDB71-B888-D51C-6B53-3FFFA5C563EF}"/>
                  </a:ext>
                </a:extLst>
              </p:cNvPr>
              <p:cNvSpPr txBox="1"/>
              <p:nvPr/>
            </p:nvSpPr>
            <p:spPr>
              <a:xfrm>
                <a:off x="3972298" y="1153372"/>
                <a:ext cx="4416594" cy="5170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K" sz="1500" dirty="0"/>
                  <a:t>Trin    Linje  Miljø     Bindinger osv. </a:t>
                </a:r>
              </a:p>
              <a:p>
                <a:pPr marL="342900" indent="-342900">
                  <a:buAutoNum type="arabicPlain"/>
                </a:pPr>
                <a:r>
                  <a:rPr lang="en-DK" sz="1500" dirty="0"/>
                  <a:t>      1       </a:t>
                </a:r>
                <a:r>
                  <a:rPr lang="en-GB" sz="1500" dirty="0"/>
                  <a:t>E</a:t>
                </a:r>
                <a:r>
                  <a:rPr lang="en-DK" sz="1500" dirty="0"/>
                  <a:t>0         </a:t>
                </a:r>
                <a:r>
                  <a:rPr lang="en-GB" sz="1500" dirty="0" err="1"/>
                  <a:t>printDoubles</a:t>
                </a:r>
                <a:r>
                  <a:rPr lang="en-DK" sz="1500" dirty="0"/>
                  <a:t> = ((n), body, ())</a:t>
                </a:r>
              </a:p>
              <a:p>
                <a:pPr marL="342900" indent="-342900">
                  <a:buAutoNum type="arabicPlain"/>
                </a:pPr>
                <a:r>
                  <a:rPr lang="en-DK" sz="1500" dirty="0"/>
                  <a:t>      8       </a:t>
                </a:r>
                <a:r>
                  <a:rPr lang="en-GB" sz="1500" dirty="0"/>
                  <a:t>E</a:t>
                </a:r>
                <a:r>
                  <a:rPr lang="en-DK" sz="1500" dirty="0"/>
                  <a:t>0         n = 2</a:t>
                </a:r>
              </a:p>
              <a:p>
                <a:pPr marL="342900" indent="-342900">
                  <a:buAutoNum type="arabicPlain"/>
                </a:pPr>
                <a:r>
                  <a:rPr lang="en-DK" sz="1500" dirty="0"/>
                  <a:t>      9       </a:t>
                </a:r>
                <a:r>
                  <a:rPr lang="en-GB" sz="1500" dirty="0"/>
                  <a:t>E</a:t>
                </a:r>
                <a:r>
                  <a:rPr lang="en-DK" sz="1500" dirty="0"/>
                  <a:t>0         result = printDoubles 2?</a:t>
                </a:r>
              </a:p>
              <a:p>
                <a:pPr marL="342900" indent="-342900">
                  <a:buAutoNum type="arabicPlain"/>
                </a:pPr>
                <a:r>
                  <a:rPr lang="en-DK" sz="1500" dirty="0"/>
                  <a:t>      1       </a:t>
                </a:r>
                <a:r>
                  <a:rPr lang="en-GB" sz="1500" dirty="0"/>
                  <a:t>E</a:t>
                </a:r>
                <a:r>
                  <a:rPr lang="en-DK" sz="1500" dirty="0"/>
                  <a:t>1         </a:t>
                </a:r>
                <a:r>
                  <a:rPr lang="en-GB" sz="1500" dirty="0"/>
                  <a:t>((n=2), body, ())</a:t>
                </a:r>
                <a:endParaRPr lang="en-DK" sz="1500" dirty="0"/>
              </a:p>
              <a:p>
                <a:pPr marL="342900" indent="-342900">
                  <a:buFontTx/>
                  <a:buAutoNum type="arabicPlain"/>
                </a:pPr>
                <a:r>
                  <a:rPr lang="en-DK" sz="1500" dirty="0"/>
                  <a:t>      2       </a:t>
                </a:r>
                <a:r>
                  <a:rPr lang="en-GB" sz="1500" dirty="0"/>
                  <a:t>E</a:t>
                </a:r>
                <a:r>
                  <a:rPr lang="en-DK" sz="1500" dirty="0"/>
                  <a:t>1         </a:t>
                </a:r>
                <a:r>
                  <a:rPr lang="en-GB" sz="1500" dirty="0" err="1"/>
                  <a:t>i</a:t>
                </a:r>
                <a:r>
                  <a:rPr lang="en-DK" sz="15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1500" b="0" i="1" smtClean="0"/>
                        </m:ctrlPr>
                      </m:sSubPr>
                      <m:e>
                        <m:r>
                          <a:rPr lang="da-DK" sz="1500" b="0" i="1" smtClean="0"/>
                          <m:t>𝛼</m:t>
                        </m:r>
                      </m:e>
                      <m:sub>
                        <m:r>
                          <a:rPr lang="da-DK" sz="1500" b="0" i="1" smtClean="0"/>
                          <m:t>1</m:t>
                        </m:r>
                      </m:sub>
                    </m:sSub>
                  </m:oMath>
                </a14:m>
                <a:r>
                  <a:rPr lang="en-DK" sz="1500" dirty="0"/>
                  <a:t>,</a:t>
                </a:r>
                <a:r>
                  <a:rPr lang="en-GB" sz="1500" dirty="0"/>
                  <a:t> i</a:t>
                </a:r>
                <a:r>
                  <a:rPr lang="en-DK" sz="1500" dirty="0"/>
                  <a:t> </a:t>
                </a:r>
                <a:r>
                  <a:rPr lang="da-DK" sz="1500" dirty="0"/>
                  <a:t>&lt;- 1</a:t>
                </a:r>
                <a:endParaRPr lang="en-DK" sz="1500" dirty="0"/>
              </a:p>
              <a:p>
                <a:pPr marL="342900" indent="-342900">
                  <a:buAutoNum type="arabicPlain"/>
                </a:pPr>
                <a:r>
                  <a:rPr lang="en-DK" sz="1500" dirty="0"/>
                  <a:t>      3       </a:t>
                </a:r>
                <a:r>
                  <a:rPr lang="en-GB" sz="1500" dirty="0"/>
                  <a:t>E</a:t>
                </a:r>
                <a:r>
                  <a:rPr lang="en-DK" sz="1500" dirty="0"/>
                  <a:t>2         ((), while-body, (n=2, </a:t>
                </a:r>
                <a:r>
                  <a:rPr lang="en-GB" sz="1500" dirty="0" err="1"/>
                  <a:t>i</a:t>
                </a:r>
                <a:r>
                  <a:rPr lang="en-DK" sz="1500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1500" i="1"/>
                        </m:ctrlPr>
                      </m:sSubPr>
                      <m:e>
                        <m:r>
                          <a:rPr lang="da-DK" sz="1500" i="1"/>
                          <m:t>𝛼</m:t>
                        </m:r>
                      </m:e>
                      <m:sub>
                        <m:r>
                          <a:rPr lang="da-DK" sz="1500" i="1"/>
                          <m:t>1</m:t>
                        </m:r>
                      </m:sub>
                    </m:sSub>
                  </m:oMath>
                </a14:m>
                <a:r>
                  <a:rPr lang="en-DK" sz="1500" dirty="0"/>
                  <a:t>))</a:t>
                </a:r>
              </a:p>
              <a:p>
                <a:pPr marL="342900" indent="-342900">
                  <a:buAutoNum type="arabicPlain"/>
                </a:pPr>
                <a:r>
                  <a:rPr lang="en-DK" sz="1500" dirty="0"/>
                  <a:t>      3       </a:t>
                </a:r>
                <a:r>
                  <a:rPr lang="en-GB" sz="1500" dirty="0"/>
                  <a:t>E</a:t>
                </a:r>
                <a:r>
                  <a:rPr lang="en-DK" sz="1500" dirty="0"/>
                  <a:t>2         </a:t>
                </a:r>
                <a:r>
                  <a:rPr lang="en-GB" sz="1500" dirty="0"/>
                  <a:t>e</a:t>
                </a:r>
                <a:r>
                  <a:rPr lang="en-DK" sz="1500" dirty="0"/>
                  <a:t>xit = false</a:t>
                </a:r>
              </a:p>
              <a:p>
                <a:pPr marL="342900" indent="-342900">
                  <a:buAutoNum type="arabicPlain"/>
                </a:pPr>
                <a:r>
                  <a:rPr lang="en-DK" sz="1500" dirty="0"/>
                  <a:t>      4       </a:t>
                </a:r>
                <a:r>
                  <a:rPr lang="en-GB" sz="1500" dirty="0"/>
                  <a:t>E</a:t>
                </a:r>
                <a:r>
                  <a:rPr lang="en-DK" sz="1500" dirty="0"/>
                  <a:t>3         ((), 2*</a:t>
                </a:r>
                <a:r>
                  <a:rPr lang="en-GB" sz="1500" dirty="0"/>
                  <a:t>i</a:t>
                </a:r>
                <a:r>
                  <a:rPr lang="en-DK" sz="1500" dirty="0"/>
                  <a:t>, (n=2, </a:t>
                </a:r>
                <a:r>
                  <a:rPr lang="en-GB" sz="1500" dirty="0"/>
                  <a:t>i</a:t>
                </a:r>
                <a:r>
                  <a:rPr lang="en-DK" sz="1500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1500" i="1"/>
                        </m:ctrlPr>
                      </m:sSubPr>
                      <m:e>
                        <m:r>
                          <a:rPr lang="da-DK" sz="1500" i="1"/>
                          <m:t>𝛼</m:t>
                        </m:r>
                      </m:e>
                      <m:sub>
                        <m:r>
                          <a:rPr lang="da-DK" sz="1500" i="1"/>
                          <m:t>1</m:t>
                        </m:r>
                      </m:sub>
                    </m:sSub>
                  </m:oMath>
                </a14:m>
                <a:r>
                  <a:rPr lang="en-DK" sz="1500" dirty="0"/>
                  <a:t>))</a:t>
                </a:r>
              </a:p>
              <a:p>
                <a:pPr marL="342900" indent="-342900">
                  <a:buAutoNum type="arabicPlain"/>
                </a:pPr>
                <a:r>
                  <a:rPr lang="en-DK" sz="1500" dirty="0"/>
                  <a:t>      4       </a:t>
                </a:r>
                <a:r>
                  <a:rPr lang="en-GB" sz="1500" dirty="0"/>
                  <a:t>E</a:t>
                </a:r>
                <a:r>
                  <a:rPr lang="en-DK" sz="1500" dirty="0"/>
                  <a:t>3         result = 2</a:t>
                </a:r>
              </a:p>
              <a:p>
                <a:pPr marL="342900" indent="-342900">
                  <a:buAutoNum type="arabicPlain"/>
                </a:pPr>
                <a:r>
                  <a:rPr lang="en-DK" sz="1500" dirty="0"/>
                  <a:t>      4       </a:t>
                </a:r>
                <a:r>
                  <a:rPr lang="en-GB" sz="1500" dirty="0"/>
                  <a:t>E</a:t>
                </a:r>
                <a:r>
                  <a:rPr lang="en-DK" sz="1500" dirty="0"/>
                  <a:t>2         output = “2”</a:t>
                </a:r>
              </a:p>
              <a:p>
                <a:pPr marL="342900" indent="-342900">
                  <a:buAutoNum type="arabicPlain"/>
                </a:pPr>
                <a:r>
                  <a:rPr lang="en-DK" sz="1500" dirty="0"/>
                  <a:t>      5       </a:t>
                </a:r>
                <a:r>
                  <a:rPr lang="en-GB" sz="1500" dirty="0"/>
                  <a:t>E</a:t>
                </a:r>
                <a:r>
                  <a:rPr lang="en-DK" sz="1500" dirty="0"/>
                  <a:t>2         i &lt;- 2</a:t>
                </a:r>
              </a:p>
              <a:p>
                <a:pPr marL="342900" indent="-342900">
                  <a:buAutoNum type="arabicPlain"/>
                </a:pPr>
                <a:r>
                  <a:rPr lang="en-DK" sz="1500" dirty="0"/>
                  <a:t>      3       </a:t>
                </a:r>
                <a:r>
                  <a:rPr lang="en-GB" sz="1500" dirty="0"/>
                  <a:t>E</a:t>
                </a:r>
                <a:r>
                  <a:rPr lang="en-DK" sz="1500" dirty="0"/>
                  <a:t>2’        ((), while-body, (n=2, </a:t>
                </a:r>
                <a:r>
                  <a:rPr lang="en-GB" sz="1500" dirty="0"/>
                  <a:t>i</a:t>
                </a:r>
                <a:r>
                  <a:rPr lang="en-DK" sz="1500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1500" i="1"/>
                        </m:ctrlPr>
                      </m:sSubPr>
                      <m:e>
                        <m:r>
                          <a:rPr lang="da-DK" sz="1500" i="1"/>
                          <m:t>𝛼</m:t>
                        </m:r>
                      </m:e>
                      <m:sub>
                        <m:r>
                          <a:rPr lang="da-DK" sz="1500" i="1"/>
                          <m:t>1</m:t>
                        </m:r>
                      </m:sub>
                    </m:sSub>
                  </m:oMath>
                </a14:m>
                <a:r>
                  <a:rPr lang="en-DK" sz="1500" dirty="0"/>
                  <a:t>))</a:t>
                </a:r>
              </a:p>
              <a:p>
                <a:pPr marL="342900" indent="-342900">
                  <a:buAutoNum type="arabicPlain"/>
                </a:pPr>
                <a:r>
                  <a:rPr lang="en-DK" sz="1500" dirty="0"/>
                  <a:t>      3       </a:t>
                </a:r>
                <a:r>
                  <a:rPr lang="en-GB" sz="1500" dirty="0"/>
                  <a:t>E</a:t>
                </a:r>
                <a:r>
                  <a:rPr lang="en-DK" sz="1500" dirty="0"/>
                  <a:t>2’        </a:t>
                </a:r>
                <a:r>
                  <a:rPr lang="en-GB" sz="1500" dirty="0"/>
                  <a:t>e</a:t>
                </a:r>
                <a:r>
                  <a:rPr lang="en-DK" sz="1500" dirty="0"/>
                  <a:t>xit = false</a:t>
                </a:r>
              </a:p>
              <a:p>
                <a:pPr marL="342900" indent="-342900">
                  <a:buAutoNum type="arabicPlain"/>
                </a:pPr>
                <a:r>
                  <a:rPr lang="en-DK" sz="1500" dirty="0"/>
                  <a:t>      4       </a:t>
                </a:r>
                <a:r>
                  <a:rPr lang="en-GB" sz="1500" dirty="0"/>
                  <a:t>E</a:t>
                </a:r>
                <a:r>
                  <a:rPr lang="en-DK" sz="1500" dirty="0"/>
                  <a:t>3         ((), 2*</a:t>
                </a:r>
                <a:r>
                  <a:rPr lang="en-GB" sz="1500" dirty="0" err="1"/>
                  <a:t>i</a:t>
                </a:r>
                <a:r>
                  <a:rPr lang="en-DK" sz="1500" dirty="0"/>
                  <a:t>, (n=2, </a:t>
                </a:r>
                <a:r>
                  <a:rPr lang="en-GB" sz="1500" dirty="0"/>
                  <a:t>i</a:t>
                </a:r>
                <a:r>
                  <a:rPr lang="en-DK" sz="1500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1500" i="1"/>
                        </m:ctrlPr>
                      </m:sSubPr>
                      <m:e>
                        <m:r>
                          <a:rPr lang="da-DK" sz="1500" i="1"/>
                          <m:t>𝛼</m:t>
                        </m:r>
                      </m:e>
                      <m:sub>
                        <m:r>
                          <a:rPr lang="da-DK" sz="1500" i="1"/>
                          <m:t>1</m:t>
                        </m:r>
                      </m:sub>
                    </m:sSub>
                  </m:oMath>
                </a14:m>
                <a:r>
                  <a:rPr lang="en-DK" sz="1500" dirty="0"/>
                  <a:t>))</a:t>
                </a:r>
              </a:p>
              <a:p>
                <a:pPr marL="342900" indent="-342900">
                  <a:buAutoNum type="arabicPlain"/>
                </a:pPr>
                <a:r>
                  <a:rPr lang="en-DK" sz="1500" dirty="0"/>
                  <a:t>      4       </a:t>
                </a:r>
                <a:r>
                  <a:rPr lang="en-GB" sz="1500" dirty="0"/>
                  <a:t>E</a:t>
                </a:r>
                <a:r>
                  <a:rPr lang="en-DK" sz="1500" dirty="0"/>
                  <a:t>3         result = 4</a:t>
                </a:r>
              </a:p>
              <a:p>
                <a:pPr marL="342900" indent="-342900">
                  <a:buAutoNum type="arabicPlain"/>
                </a:pPr>
                <a:r>
                  <a:rPr lang="en-DK" sz="1500" dirty="0"/>
                  <a:t>      4       </a:t>
                </a:r>
                <a:r>
                  <a:rPr lang="en-GB" sz="1500" dirty="0"/>
                  <a:t>E</a:t>
                </a:r>
                <a:r>
                  <a:rPr lang="en-DK" sz="1500" dirty="0"/>
                  <a:t>2’        output = “4”</a:t>
                </a:r>
              </a:p>
              <a:p>
                <a:pPr marL="342900" indent="-342900">
                  <a:buAutoNum type="arabicPlain"/>
                </a:pPr>
                <a:r>
                  <a:rPr lang="en-DK" sz="1500" dirty="0"/>
                  <a:t>      5       </a:t>
                </a:r>
                <a:r>
                  <a:rPr lang="en-GB" sz="1500" dirty="0"/>
                  <a:t>E</a:t>
                </a:r>
                <a:r>
                  <a:rPr lang="en-DK" sz="1500" dirty="0"/>
                  <a:t>2’        i &lt;- 3</a:t>
                </a:r>
              </a:p>
              <a:p>
                <a:pPr marL="342900" indent="-342900">
                  <a:buAutoNum type="arabicPlain"/>
                </a:pPr>
                <a:r>
                  <a:rPr lang="en-DK" sz="1500" dirty="0"/>
                  <a:t>      3       </a:t>
                </a:r>
                <a:r>
                  <a:rPr lang="en-GB" sz="1500" dirty="0"/>
                  <a:t>E</a:t>
                </a:r>
                <a:r>
                  <a:rPr lang="en-DK" sz="1500" dirty="0"/>
                  <a:t>2’’       ((), while-body, (n=2, </a:t>
                </a:r>
                <a:r>
                  <a:rPr lang="en-GB" sz="1500" dirty="0"/>
                  <a:t>i</a:t>
                </a:r>
                <a:r>
                  <a:rPr lang="en-DK" sz="1500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1500" i="1"/>
                        </m:ctrlPr>
                      </m:sSubPr>
                      <m:e>
                        <m:r>
                          <a:rPr lang="da-DK" sz="1500" i="1"/>
                          <m:t>𝛼</m:t>
                        </m:r>
                      </m:e>
                      <m:sub>
                        <m:r>
                          <a:rPr lang="da-DK" sz="1500" i="1"/>
                          <m:t>1</m:t>
                        </m:r>
                      </m:sub>
                    </m:sSub>
                  </m:oMath>
                </a14:m>
                <a:r>
                  <a:rPr lang="en-DK" sz="1500" dirty="0"/>
                  <a:t>))</a:t>
                </a:r>
              </a:p>
              <a:p>
                <a:pPr marL="342900" indent="-342900">
                  <a:buAutoNum type="arabicPlain"/>
                </a:pPr>
                <a:r>
                  <a:rPr lang="en-DK" sz="1500" dirty="0"/>
                  <a:t>      3       </a:t>
                </a:r>
                <a:r>
                  <a:rPr lang="en-GB" sz="1500" dirty="0"/>
                  <a:t>E</a:t>
                </a:r>
                <a:r>
                  <a:rPr lang="en-DK" sz="1500" dirty="0"/>
                  <a:t>2’’       exit = true</a:t>
                </a:r>
              </a:p>
              <a:p>
                <a:pPr marL="342900" indent="-342900">
                  <a:buAutoNum type="arabicPlain"/>
                </a:pPr>
                <a:r>
                  <a:rPr lang="en-DK" sz="1500" dirty="0"/>
                  <a:t>      6       E1         output = &lt;newline&gt;</a:t>
                </a:r>
              </a:p>
              <a:p>
                <a:pPr marL="342900" indent="-342900">
                  <a:buAutoNum type="arabicPlain"/>
                </a:pPr>
                <a:r>
                  <a:rPr lang="en-DK" sz="1500" dirty="0"/>
                  <a:t>      9       </a:t>
                </a:r>
                <a:r>
                  <a:rPr lang="en-GB" sz="1500" dirty="0"/>
                  <a:t>E</a:t>
                </a:r>
                <a:r>
                  <a:rPr lang="en-DK" sz="1500" dirty="0"/>
                  <a:t>0         result = ()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6EDB71-B888-D51C-6B53-3FFFA5C56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298" y="1153372"/>
                <a:ext cx="4416594" cy="5170646"/>
              </a:xfrm>
              <a:prstGeom prst="rect">
                <a:avLst/>
              </a:prstGeom>
              <a:blipFill>
                <a:blip r:embed="rId3"/>
                <a:stretch>
                  <a:fillRect l="-860" t="-245" b="-98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8C1925D-C9A2-4B5A-85E1-D7EA7663ECEF}"/>
              </a:ext>
            </a:extLst>
          </p:cNvPr>
          <p:cNvCxnSpPr>
            <a:cxnSpLocks/>
          </p:cNvCxnSpPr>
          <p:nvPr/>
        </p:nvCxnSpPr>
        <p:spPr>
          <a:xfrm>
            <a:off x="3899470" y="1416107"/>
            <a:ext cx="479947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977EDE3-D38E-15FD-FB51-77CCEE5022E6}"/>
              </a:ext>
            </a:extLst>
          </p:cNvPr>
          <p:cNvCxnSpPr>
            <a:cxnSpLocks/>
          </p:cNvCxnSpPr>
          <p:nvPr/>
        </p:nvCxnSpPr>
        <p:spPr>
          <a:xfrm>
            <a:off x="4491085" y="1129096"/>
            <a:ext cx="0" cy="544568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7011D4-A971-6F39-F46B-C7A405D2D7B1}"/>
              </a:ext>
            </a:extLst>
          </p:cNvPr>
          <p:cNvCxnSpPr>
            <a:cxnSpLocks/>
          </p:cNvCxnSpPr>
          <p:nvPr/>
        </p:nvCxnSpPr>
        <p:spPr>
          <a:xfrm>
            <a:off x="9736648" y="1414758"/>
            <a:ext cx="1956345" cy="134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D2CDB73-B1E1-FF16-F5CA-21419DFEB9F8}"/>
              </a:ext>
            </a:extLst>
          </p:cNvPr>
          <p:cNvCxnSpPr>
            <a:cxnSpLocks/>
          </p:cNvCxnSpPr>
          <p:nvPr/>
        </p:nvCxnSpPr>
        <p:spPr>
          <a:xfrm>
            <a:off x="10360631" y="1135839"/>
            <a:ext cx="0" cy="148399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9129D96-3A1B-7ED9-7B5F-AD0813CFC1E5}"/>
              </a:ext>
            </a:extLst>
          </p:cNvPr>
          <p:cNvSpPr txBox="1"/>
          <p:nvPr/>
        </p:nvSpPr>
        <p:spPr>
          <a:xfrm>
            <a:off x="9894019" y="4246749"/>
            <a:ext cx="2270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Luk while-miljø og opret et nyt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AA3D678-449C-D08F-FADD-74E7004FFFC4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8229600" y="3923584"/>
            <a:ext cx="1664419" cy="646331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A83E1B6-8CE7-D459-F0B0-490966FFB4AD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8229600" y="4569915"/>
            <a:ext cx="1664419" cy="720222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BAEDA5-8B62-A856-79FE-4A37AC800B1B}"/>
              </a:ext>
            </a:extLst>
          </p:cNvPr>
          <p:cNvCxnSpPr/>
          <p:nvPr/>
        </p:nvCxnSpPr>
        <p:spPr>
          <a:xfrm>
            <a:off x="4698700" y="3907748"/>
            <a:ext cx="343770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AF2308F-0297-C285-3620-5DBA722FC1F6}"/>
              </a:ext>
            </a:extLst>
          </p:cNvPr>
          <p:cNvCxnSpPr/>
          <p:nvPr/>
        </p:nvCxnSpPr>
        <p:spPr>
          <a:xfrm>
            <a:off x="4698700" y="5282045"/>
            <a:ext cx="343770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03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1330</Words>
  <Application>Microsoft Macintosh PowerPoint</Application>
  <PresentationFormat>Widescreen</PresentationFormat>
  <Paragraphs>180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DejaVu Sans Book</vt:lpstr>
      <vt:lpstr>Arial</vt:lpstr>
      <vt:lpstr>Calibri</vt:lpstr>
      <vt:lpstr>Cambria Math</vt:lpstr>
      <vt:lpstr>Microsoft New Tai Lue</vt:lpstr>
      <vt:lpstr>Brugerdefineret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Virkefelt (scope) vs. miljø (environment)</vt:lpstr>
      <vt:lpstr>Håndkøring (tracing)</vt:lpstr>
      <vt:lpstr>Håndkøring (tracing)</vt:lpstr>
      <vt:lpstr>Håndkøring (tracing)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2022-09-12T11:34:42Z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2022-09-12T06:38:45Z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a9bd0488-0ac7-437b-a0d5-073261714475</vt:lpwstr>
  </property>
  <property fmtid="{D5CDD505-2E9C-101B-9397-08002B2CF9AE}" pid="8" name="MSIP_Label_6a2630e2-1ac5-455e-8217-0156b1936a76_ContentBits">
    <vt:lpwstr>0</vt:lpwstr>
  </property>
</Properties>
</file>